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8"/>
  </p:notesMasterIdLst>
  <p:sldIdLst>
    <p:sldId id="275" r:id="rId3"/>
    <p:sldId id="764" r:id="rId4"/>
    <p:sldId id="763" r:id="rId5"/>
    <p:sldId id="765" r:id="rId6"/>
    <p:sldId id="739" r:id="rId7"/>
    <p:sldId id="735" r:id="rId8"/>
    <p:sldId id="737" r:id="rId9"/>
    <p:sldId id="743" r:id="rId10"/>
    <p:sldId id="744" r:id="rId11"/>
    <p:sldId id="745" r:id="rId12"/>
    <p:sldId id="740" r:id="rId13"/>
    <p:sldId id="738" r:id="rId14"/>
    <p:sldId id="746" r:id="rId15"/>
    <p:sldId id="748" r:id="rId16"/>
    <p:sldId id="747" r:id="rId17"/>
    <p:sldId id="749" r:id="rId18"/>
    <p:sldId id="741" r:id="rId19"/>
    <p:sldId id="742" r:id="rId20"/>
    <p:sldId id="717" r:id="rId21"/>
    <p:sldId id="676" r:id="rId22"/>
    <p:sldId id="726" r:id="rId23"/>
    <p:sldId id="729" r:id="rId24"/>
    <p:sldId id="730" r:id="rId25"/>
    <p:sldId id="731" r:id="rId26"/>
    <p:sldId id="732" r:id="rId27"/>
    <p:sldId id="696" r:id="rId28"/>
    <p:sldId id="658" r:id="rId29"/>
    <p:sldId id="643" r:id="rId30"/>
    <p:sldId id="636" r:id="rId31"/>
    <p:sldId id="733" r:id="rId32"/>
    <p:sldId id="698" r:id="rId33"/>
    <p:sldId id="650" r:id="rId34"/>
    <p:sldId id="727" r:id="rId35"/>
    <p:sldId id="649" r:id="rId36"/>
    <p:sldId id="728" r:id="rId37"/>
    <p:sldId id="651" r:id="rId38"/>
    <p:sldId id="652" r:id="rId39"/>
    <p:sldId id="653" r:id="rId40"/>
    <p:sldId id="756" r:id="rId41"/>
    <p:sldId id="757" r:id="rId42"/>
    <p:sldId id="656" r:id="rId43"/>
    <p:sldId id="654" r:id="rId44"/>
    <p:sldId id="657" r:id="rId45"/>
    <p:sldId id="758" r:id="rId46"/>
    <p:sldId id="699" r:id="rId47"/>
    <p:sldId id="734" r:id="rId48"/>
    <p:sldId id="759" r:id="rId49"/>
    <p:sldId id="704" r:id="rId50"/>
    <p:sldId id="700" r:id="rId51"/>
    <p:sldId id="701" r:id="rId52"/>
    <p:sldId id="702" r:id="rId53"/>
    <p:sldId id="703" r:id="rId54"/>
    <p:sldId id="648" r:id="rId55"/>
    <p:sldId id="716" r:id="rId56"/>
    <p:sldId id="634" r:id="rId57"/>
    <p:sldId id="677" r:id="rId58"/>
    <p:sldId id="723" r:id="rId59"/>
    <p:sldId id="755" r:id="rId60"/>
    <p:sldId id="722" r:id="rId61"/>
    <p:sldId id="662" r:id="rId62"/>
    <p:sldId id="762" r:id="rId63"/>
    <p:sldId id="760" r:id="rId64"/>
    <p:sldId id="663" r:id="rId65"/>
    <p:sldId id="665" r:id="rId66"/>
    <p:sldId id="66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49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28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4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1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5FFBF-FD2C-4E4A-3347-CDBC14BBF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53E33-27E6-BF48-4A6F-84D851E7E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7B6E7-0F04-54B3-97B3-486773ECE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7BF2-F3BF-FB67-CF56-051651590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1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2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9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9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0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9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6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0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3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61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081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442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2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5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57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0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6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7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002/9780470316801.ch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searchgate.net/publication/344429258_An_overview_of_partitioning_algorithms_in_clustering_techniques" TargetMode="External"/><Relationship Id="rId5" Type="http://schemas.openxmlformats.org/officeDocument/2006/relationships/hyperlink" Target="https://www.researchgate.net/publication/328303362_Faster_k-Medoids_Clustering_Improving_the_PAM_CLARA_and_CLARANS_Algorithms" TargetMode="External"/><Relationship Id="rId4" Type="http://schemas.openxmlformats.org/officeDocument/2006/relationships/hyperlink" Target="http://www.cs.ecu.edu/dingq/CSCI6905/readings/CLARAN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-extra.readthedocs.io/en/stable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yclustering.github.io/docs/0.10.1/html/index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3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remains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4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1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Swap step </a:t>
                </a:r>
                <a:r>
                  <a:rPr lang="en-US" dirty="0">
                    <a:latin typeface="+mn-lt"/>
                  </a:rPr>
                  <a:t>attempts to find a better set of medoids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threshold,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large_number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its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TD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its &lt;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threshold: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xi not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swap 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candidate swap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if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# The swap step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xi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TD = TD +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its+=1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TD,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sz="1200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Swap is a greedy algorithm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Once an observation is assigned as a medoid the assignment is fixed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Large improvement in computational efficiency by caching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𝑇𝐷𝑠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952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9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PAM is not a scalable algorithm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</a:t>
                </a:r>
                <a:r>
                  <a:rPr lang="en-US" sz="2400" dirty="0">
                    <a:latin typeface="+mn-lt"/>
                  </a:rPr>
                  <a:t>Where: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iterations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clusters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observations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How can we scale k-medoids method?   </a:t>
                </a:r>
              </a:p>
              <a:p>
                <a:pPr lvl="1"/>
                <a:r>
                  <a:rPr lang="en-US" dirty="0">
                    <a:latin typeface="+mn-lt"/>
                  </a:rPr>
                  <a:t>Find swaps using a subsample of the observations – CLARA algorithm   </a:t>
                </a:r>
              </a:p>
              <a:p>
                <a:pPr lvl="1"/>
                <a:r>
                  <a:rPr lang="en-US" dirty="0">
                    <a:latin typeface="+mn-lt"/>
                  </a:rPr>
                  <a:t>Randomly sample nearest neighbors on a graph of medoids – CLARANS algorithm       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 algorithm     </a:t>
                </a:r>
              </a:p>
              <a:p>
                <a:r>
                  <a:rPr lang="en-US" dirty="0">
                    <a:latin typeface="+mn-lt"/>
                  </a:rPr>
                  <a:t>CLARA finds swap candidates using a random subsample of observations   </a:t>
                </a:r>
              </a:p>
              <a:p>
                <a:pPr lvl="1"/>
                <a:r>
                  <a:rPr lang="en-US" dirty="0">
                    <a:latin typeface="+mn-lt"/>
                  </a:rPr>
                  <a:t>Bernoulli sample with default size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swap is computed on the subsample  </a:t>
                </a:r>
              </a:p>
              <a:p>
                <a:pPr lvl="1"/>
                <a:r>
                  <a:rPr lang="en-US" dirty="0">
                    <a:latin typeface="+mn-lt"/>
                  </a:rPr>
                  <a:t>Swap algorithm same as PAM</a:t>
                </a:r>
              </a:p>
              <a:p>
                <a:r>
                  <a:rPr lang="en-US" dirty="0">
                    <a:latin typeface="+mn-lt"/>
                  </a:rPr>
                  <a:t>Uncertainty of each swap step is greater than PAM  </a:t>
                </a:r>
              </a:p>
              <a:p>
                <a:pPr lvl="1"/>
                <a:r>
                  <a:rPr lang="en-US" dirty="0">
                    <a:latin typeface="+mn-lt"/>
                  </a:rPr>
                  <a:t>Stochastic estimate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Requires more, very fast, steps    </a:t>
                </a:r>
              </a:p>
              <a:p>
                <a:r>
                  <a:rPr lang="en-US" dirty="0">
                    <a:latin typeface="+mn-lt"/>
                  </a:rPr>
                  <a:t>Efficiency: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Scalable for small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and large </a:t>
                </a:r>
                <a:r>
                  <a:rPr lang="en-US" i="1" dirty="0">
                    <a:latin typeface="+mn-lt"/>
                  </a:rPr>
                  <a:t>n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4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r>
                  <a:rPr lang="en-US" dirty="0">
                    <a:latin typeface="+mn-lt"/>
                  </a:rPr>
                  <a:t>CLARANS randomly samples from a nearest neighbor graph of medoid sets </a:t>
                </a:r>
              </a:p>
              <a:p>
                <a:r>
                  <a:rPr lang="en-US" dirty="0">
                    <a:latin typeface="+mn-lt"/>
                  </a:rPr>
                  <a:t>Each </a:t>
                </a:r>
                <a:r>
                  <a:rPr lang="en-US" b="1" dirty="0">
                    <a:latin typeface="+mn-lt"/>
                  </a:rPr>
                  <a:t>node is a specific set of medoids </a:t>
                </a:r>
                <a:r>
                  <a:rPr lang="en-US" dirty="0">
                    <a:latin typeface="+mn-lt"/>
                  </a:rPr>
                  <a:t>given the observations: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,..,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near neighbor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:r>
                  <a:rPr lang="en-US" b="1" dirty="0">
                    <a:latin typeface="+mn-lt"/>
                  </a:rPr>
                  <a:t>differs by 1 medoid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,,..,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Only one difference between neighbor sets: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𝐽𝑎𝑐𝑎𝑟𝑑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Using a limited number of nearest neighbors, </a:t>
                </a:r>
                <a:r>
                  <a:rPr lang="en-US" i="1" dirty="0" err="1">
                    <a:latin typeface="+mn-lt"/>
                  </a:rPr>
                  <a:t>numlocal</a:t>
                </a:r>
                <a:r>
                  <a:rPr lang="en-US" dirty="0">
                    <a:latin typeface="+mn-lt"/>
                  </a:rPr>
                  <a:t>, limits the complexity of the search.    </a:t>
                </a:r>
              </a:p>
              <a:p>
                <a:r>
                  <a:rPr lang="en-US" dirty="0">
                    <a:latin typeface="+mn-lt"/>
                  </a:rPr>
                  <a:t>Is a </a:t>
                </a:r>
                <a:r>
                  <a:rPr lang="en-US" b="1" dirty="0">
                    <a:latin typeface="+mn-lt"/>
                  </a:rPr>
                  <a:t>greedy search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246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3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and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BigNumber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Starting value of global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# random starting point on graph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random sample 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 Starting TD for this iteration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j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 j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random sample neighbor SO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compute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S = SO # Swap if improvement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Update_assignments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## Per PAM algorithm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TD = TD +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j = j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TD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S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cluster_assignments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582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26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Compare CLARA and CLARANS algorithms</a:t>
            </a:r>
            <a:r>
              <a:rPr lang="en-US" b="1" dirty="0">
                <a:latin typeface="+mn-lt"/>
              </a:rPr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40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Fairly robust to outliers. Identify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979415"/>
                  </p:ext>
                </p:extLst>
              </p:nvPr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042" t="-217037" r="-107864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5975" t="-317037" r="-553" b="-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74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There is on-going research into scalable K-medoids algorithms </a:t>
            </a:r>
          </a:p>
          <a:p>
            <a:r>
              <a:rPr lang="en-US" dirty="0">
                <a:latin typeface="+mn-lt"/>
              </a:rPr>
              <a:t>The original PAM algorithm was first published as </a:t>
            </a:r>
            <a:r>
              <a:rPr lang="en-US" dirty="0">
                <a:latin typeface="+mn-lt"/>
                <a:hlinkClick r:id="rId3"/>
              </a:rPr>
              <a:t>Chapter 2 of Finding Groups in Data, Kaufmann and </a:t>
            </a:r>
            <a:r>
              <a:rPr lang="en-US" dirty="0" err="1">
                <a:latin typeface="+mn-lt"/>
                <a:hlinkClick r:id="rId3"/>
              </a:rPr>
              <a:t>Rousseeuw</a:t>
            </a:r>
            <a:r>
              <a:rPr lang="en-US" dirty="0">
                <a:latin typeface="+mn-lt"/>
                <a:hlinkClick r:id="rId3"/>
              </a:rPr>
              <a:t>, Wiley, 1990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 original CLARANS paper is behind paywalls, for a review of k-medoids methods including </a:t>
            </a:r>
            <a:r>
              <a:rPr lang="en-US" dirty="0">
                <a:latin typeface="+mn-lt"/>
                <a:hlinkClick r:id="rId4"/>
              </a:rPr>
              <a:t>CLARANS: a method for clustering objects for spatial data, Ng and Hue, 2002</a:t>
            </a:r>
            <a:r>
              <a:rPr lang="en-US" dirty="0">
                <a:latin typeface="+mn-lt"/>
              </a:rPr>
              <a:t>      </a:t>
            </a:r>
          </a:p>
          <a:p>
            <a:r>
              <a:rPr lang="en-US" dirty="0">
                <a:latin typeface="+mn-lt"/>
              </a:rPr>
              <a:t>A recently developed algorithm to significantly improve the scalability of  k-medoids algorithm can be found in </a:t>
            </a:r>
            <a:r>
              <a:rPr lang="en-US" dirty="0">
                <a:latin typeface="+mn-lt"/>
                <a:hlinkClick r:id="rId5"/>
              </a:rPr>
              <a:t>Faster k-Medoids Clustering: Improving the PAM, CLARA, and CLARANS Algorithms, Schubert and </a:t>
            </a:r>
            <a:r>
              <a:rPr lang="en-US" dirty="0" err="1">
                <a:latin typeface="+mn-lt"/>
                <a:hlinkClick r:id="rId5"/>
              </a:rPr>
              <a:t>Rousseeuw</a:t>
            </a:r>
            <a:r>
              <a:rPr lang="en-US" dirty="0">
                <a:latin typeface="+mn-lt"/>
                <a:hlinkClick r:id="rId5"/>
              </a:rPr>
              <a:t>, 2019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For a reasonable up to date review and comparison of K-medoids algorithms see </a:t>
            </a:r>
            <a:r>
              <a:rPr lang="en-US" dirty="0">
                <a:latin typeface="+mn-lt"/>
                <a:hlinkClick r:id="rId6"/>
              </a:rPr>
              <a:t>An Overview of Partitioning Algorithms in Clustering Techniques, </a:t>
            </a:r>
            <a:r>
              <a:rPr lang="en-US" dirty="0" err="1">
                <a:latin typeface="+mn-lt"/>
                <a:hlinkClick r:id="rId6"/>
              </a:rPr>
              <a:t>Skaget</a:t>
            </a:r>
            <a:r>
              <a:rPr lang="en-US" dirty="0">
                <a:latin typeface="+mn-lt"/>
                <a:hlinkClick r:id="rId6"/>
              </a:rPr>
              <a:t> and Pandya, 2016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893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Python API software for K-medoids algorithms </a:t>
            </a:r>
          </a:p>
          <a:p>
            <a:r>
              <a:rPr lang="en-US" dirty="0">
                <a:latin typeface="+mn-lt"/>
              </a:rPr>
              <a:t>The PAM and CLARA algorithms are implemented in </a:t>
            </a:r>
            <a:r>
              <a:rPr lang="en-US" dirty="0">
                <a:latin typeface="+mn-lt"/>
                <a:hlinkClick r:id="rId3"/>
              </a:rPr>
              <a:t>Scikit-Extra</a:t>
            </a:r>
            <a:r>
              <a:rPr lang="en-US" dirty="0">
                <a:latin typeface="+mn-lt"/>
              </a:rPr>
              <a:t> package</a:t>
            </a:r>
          </a:p>
          <a:p>
            <a:pPr lvl="1"/>
            <a:r>
              <a:rPr lang="en-US" dirty="0">
                <a:latin typeface="+mn-lt"/>
              </a:rPr>
              <a:t>Conforms to Scikit standards for API and good documentation   </a:t>
            </a:r>
          </a:p>
          <a:p>
            <a:r>
              <a:rPr lang="en-US" dirty="0">
                <a:latin typeface="+mn-lt"/>
              </a:rPr>
              <a:t>A versions of the PAM algorithm, CLARANS algorithm and several other clustering algorithms and utilities are implemented in the </a:t>
            </a:r>
            <a:r>
              <a:rPr lang="en-US" dirty="0" err="1">
                <a:latin typeface="+mn-lt"/>
                <a:hlinkClick r:id="rId4"/>
              </a:rPr>
              <a:t>Pyclustering</a:t>
            </a:r>
            <a:r>
              <a:rPr lang="en-US" dirty="0">
                <a:latin typeface="+mn-lt"/>
                <a:hlinkClick r:id="rId4"/>
              </a:rPr>
              <a:t> package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Unfortunately, this package has some rough edges and is not well documented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3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Non-Euclidean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Euclidean spaces are optimal only for Normally distributed variables    </a:t>
            </a:r>
          </a:p>
          <a:p>
            <a:r>
              <a:rPr lang="en-US" dirty="0">
                <a:latin typeface="+mn-lt"/>
              </a:rPr>
              <a:t>Common examples of variables in non-Euclidean spaces  </a:t>
            </a:r>
          </a:p>
          <a:p>
            <a:pPr lvl="1"/>
            <a:r>
              <a:rPr lang="en-US" dirty="0">
                <a:latin typeface="+mn-lt"/>
              </a:rPr>
              <a:t>Categorical variables including NLP problems </a:t>
            </a:r>
          </a:p>
          <a:p>
            <a:pPr lvl="1"/>
            <a:r>
              <a:rPr lang="en-US" dirty="0">
                <a:latin typeface="+mn-lt"/>
              </a:rPr>
              <a:t>Binary variables </a:t>
            </a:r>
          </a:p>
          <a:p>
            <a:pPr lvl="1"/>
            <a:r>
              <a:rPr lang="en-US" dirty="0">
                <a:latin typeface="+mn-lt"/>
              </a:rPr>
              <a:t>Ordinal variables </a:t>
            </a:r>
          </a:p>
          <a:p>
            <a:r>
              <a:rPr lang="en-US" dirty="0">
                <a:latin typeface="+mn-lt"/>
              </a:rPr>
              <a:t>Algorithms for non-Euclidian spaces </a:t>
            </a:r>
          </a:p>
          <a:p>
            <a:pPr lvl="1"/>
            <a:r>
              <a:rPr lang="en-US" dirty="0">
                <a:latin typeface="+mn-lt"/>
              </a:rPr>
              <a:t>Agglomerative clustering </a:t>
            </a:r>
          </a:p>
          <a:p>
            <a:pPr lvl="1"/>
            <a:r>
              <a:rPr lang="en-US" dirty="0">
                <a:latin typeface="+mn-lt"/>
              </a:rPr>
              <a:t>K-Medoids, a generalization of k-means</a:t>
            </a:r>
          </a:p>
          <a:p>
            <a:pPr lvl="1"/>
            <a:r>
              <a:rPr lang="en-US" dirty="0">
                <a:latin typeface="+mn-lt"/>
              </a:rPr>
              <a:t>Graph-based affinity clustering </a:t>
            </a:r>
          </a:p>
          <a:p>
            <a:pPr lvl="1"/>
            <a:r>
              <a:rPr lang="en-US" dirty="0">
                <a:latin typeface="+mn-lt"/>
              </a:rPr>
              <a:t>Graph-based density algorithms  </a:t>
            </a:r>
          </a:p>
          <a:p>
            <a:pPr lvl="1"/>
            <a:r>
              <a:rPr lang="en-US" dirty="0">
                <a:latin typeface="+mn-lt"/>
              </a:rPr>
              <a:t>Graph-based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graph-based associations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Dense representation is computationally intensive and memory intensive: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In many practical situations only need metric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metric for edges between nearest neighbors    </a:t>
            </a:r>
          </a:p>
          <a:p>
            <a:pPr lvl="1"/>
            <a:r>
              <a:rPr lang="en-US" dirty="0">
                <a:latin typeface="+mn-lt"/>
              </a:rPr>
              <a:t>Approximation ignores other associations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radius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blipFill>
                <a:blip r:embed="rId4"/>
                <a:stretch>
                  <a:fillRect l="-1965" t="-1549" r="-4367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get disconnected graph components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blipFill>
                <a:blip r:embed="rId3"/>
                <a:stretch>
                  <a:fillRect l="-1965" t="-1380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Affinity-Based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mapping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Yes</a:t>
            </a:r>
          </a:p>
          <a:p>
            <a:r>
              <a:rPr lang="en-US" dirty="0">
                <a:latin typeface="+mn-lt"/>
              </a:rPr>
              <a:t>Affinity clustering uses a message passing algorithm to find these </a:t>
            </a:r>
            <a:r>
              <a:rPr lang="en-US" b="1" dirty="0">
                <a:latin typeface="+mn-lt"/>
              </a:rPr>
              <a:t>responsible or exemplar points</a:t>
            </a:r>
            <a:r>
              <a:rPr lang="en-US" dirty="0">
                <a:latin typeface="+mn-lt"/>
              </a:rPr>
              <a:t> and create a graph of cluster members</a:t>
            </a:r>
          </a:p>
          <a:p>
            <a:r>
              <a:rPr lang="en-US" dirty="0">
                <a:latin typeface="+mn-lt"/>
              </a:rPr>
              <a:t>Affinity clustering provides useful results in many situations</a:t>
            </a:r>
          </a:p>
          <a:p>
            <a:pPr lvl="1"/>
            <a:r>
              <a:rPr lang="en-US" dirty="0">
                <a:latin typeface="+mn-lt"/>
              </a:rPr>
              <a:t>Document similarity</a:t>
            </a:r>
          </a:p>
          <a:p>
            <a:pPr lvl="1"/>
            <a:r>
              <a:rPr lang="en-US" dirty="0">
                <a:latin typeface="+mn-lt"/>
              </a:rPr>
              <a:t>Computer vision</a:t>
            </a:r>
          </a:p>
          <a:p>
            <a:pPr lvl="1"/>
            <a:r>
              <a:rPr lang="en-US" dirty="0">
                <a:latin typeface="+mn-lt"/>
              </a:rPr>
              <a:t>Computational genetics</a:t>
            </a:r>
          </a:p>
          <a:p>
            <a:pPr lvl="1"/>
            <a:r>
              <a:rPr lang="en-US" dirty="0">
                <a:latin typeface="+mn-lt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507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relationship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The number of representative points, and clusters, are determined by the algorithms</a:t>
            </a:r>
          </a:p>
          <a:p>
            <a:pPr lvl="1"/>
            <a:r>
              <a:rPr lang="en-US" dirty="0">
                <a:latin typeface="+mn-lt"/>
              </a:rPr>
              <a:t>No need to specify number of clusters </a:t>
            </a:r>
            <a:r>
              <a:rPr lang="en-US" dirty="0" err="1">
                <a:latin typeface="+mn-lt"/>
              </a:rPr>
              <a:t>apriori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The message passing algorithm iteratively determines</a:t>
            </a:r>
          </a:p>
          <a:p>
            <a:pPr lvl="1"/>
            <a:r>
              <a:rPr lang="en-US" b="1" dirty="0">
                <a:latin typeface="+mn-lt"/>
              </a:rPr>
              <a:t>Responsibility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r(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of sample</a:t>
            </a:r>
            <a:r>
              <a:rPr lang="en-US" i="1" dirty="0">
                <a:latin typeface="+mn-lt"/>
              </a:rPr>
              <a:t> k </a:t>
            </a:r>
            <a:r>
              <a:rPr lang="en-US" dirty="0">
                <a:latin typeface="+mn-lt"/>
              </a:rPr>
              <a:t>to be the </a:t>
            </a:r>
            <a:r>
              <a:rPr lang="en-US" b="1" dirty="0">
                <a:latin typeface="+mn-lt"/>
              </a:rPr>
              <a:t>exemplar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Availability, </a:t>
            </a:r>
            <a:r>
              <a:rPr lang="en-US" i="1" dirty="0">
                <a:latin typeface="+mn-lt"/>
              </a:rPr>
              <a:t>a(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to be a member of cluster with exemplar </a:t>
            </a: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  <a:p>
            <a:r>
              <a:rPr lang="en-US" dirty="0">
                <a:latin typeface="+mn-lt"/>
              </a:rPr>
              <a:t>Exemplar points are central nodes of a </a:t>
            </a:r>
            <a:r>
              <a:rPr lang="en-US" b="1" dirty="0">
                <a:latin typeface="+mn-lt"/>
              </a:rPr>
              <a:t>graph component</a:t>
            </a:r>
            <a:r>
              <a:rPr lang="en-US" dirty="0">
                <a:latin typeface="+mn-lt"/>
              </a:rPr>
              <a:t>, or </a:t>
            </a:r>
            <a:r>
              <a:rPr lang="en-US" b="1" dirty="0">
                <a:latin typeface="+mn-lt"/>
              </a:rPr>
              <a:t>cluster</a:t>
            </a:r>
          </a:p>
          <a:p>
            <a:pPr lvl="1"/>
            <a:r>
              <a:rPr lang="en-US" dirty="0">
                <a:latin typeface="+mn-lt"/>
              </a:rPr>
              <a:t>Graph components have no edges between them </a:t>
            </a:r>
          </a:p>
          <a:p>
            <a:pPr lvl="1"/>
            <a:r>
              <a:rPr lang="en-US" dirty="0">
                <a:latin typeface="+mn-lt"/>
              </a:rPr>
              <a:t>Samples in component are connected to the exemplars by undirected edges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2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For the affinity clustering algorithm, graph nodes </a:t>
                </a:r>
                <a:r>
                  <a:rPr lang="en-US" b="1" dirty="0">
                    <a:latin typeface="+mn-lt"/>
                  </a:rPr>
                  <a:t>pass messages </a:t>
                </a:r>
              </a:p>
              <a:p>
                <a:r>
                  <a:rPr lang="en-US" dirty="0">
                    <a:latin typeface="+mn-lt"/>
                  </a:rPr>
                  <a:t>Given the similarity between points, </a:t>
                </a:r>
                <a:r>
                  <a:rPr lang="en-US" i="1" dirty="0">
                    <a:latin typeface="+mn-lt"/>
                  </a:rPr>
                  <a:t>s(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, the algorithm follows these 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Set initial values, </a:t>
                </a:r>
                <a:r>
                  <a:rPr lang="en-US" i="1" dirty="0">
                    <a:latin typeface="+mn-lt"/>
                  </a:rPr>
                  <a:t>r(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0, </a:t>
                </a:r>
                <a:r>
                  <a:rPr lang="en-US" i="1" dirty="0">
                    <a:latin typeface="+mn-lt"/>
                  </a:rPr>
                  <a:t>a(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Update the responsibility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to node</a:t>
                </a:r>
                <a:r>
                  <a:rPr lang="en-US" i="1" dirty="0">
                    <a:latin typeface="+mn-lt"/>
                  </a:rPr>
                  <a:t> 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>
                    <a:latin typeface="+mn-lt"/>
                  </a:rPr>
                  <a:t>Update the availability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to node</a:t>
                </a:r>
                <a:r>
                  <a:rPr lang="en-US" i="1" dirty="0">
                    <a:latin typeface="+mn-lt"/>
                  </a:rPr>
                  <a:t> k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dirty="0">
                    <a:latin typeface="+mn-lt"/>
                  </a:rPr>
                  <a:t>Repeat steps 2 and 3 until convergence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39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34753" y="919566"/>
            <a:ext cx="5023871" cy="557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Affinity propagation determines a number of clusters</a:t>
            </a:r>
          </a:p>
          <a:p>
            <a:r>
              <a:rPr lang="en-US" dirty="0">
                <a:latin typeface="+mn-lt"/>
              </a:rPr>
              <a:t>Clusters linearly separated and convex</a:t>
            </a:r>
          </a:p>
          <a:p>
            <a:r>
              <a:rPr lang="en-US" dirty="0">
                <a:latin typeface="+mn-lt"/>
              </a:rPr>
              <a:t>Clusters area Voronoi regions</a:t>
            </a:r>
          </a:p>
          <a:p>
            <a:r>
              <a:rPr lang="en-US" dirty="0">
                <a:latin typeface="+mn-lt"/>
              </a:rPr>
              <a:t>Different similarity metrics create different clusters</a:t>
            </a:r>
          </a:p>
          <a:p>
            <a:r>
              <a:rPr lang="en-US" dirty="0">
                <a:latin typeface="+mn-lt"/>
              </a:rPr>
              <a:t>Algorithm can be slow,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r>
              <a:rPr lang="en-US" dirty="0">
                <a:latin typeface="+mn-lt"/>
              </a:rPr>
              <a:t> complexity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37EC-4144-4EC5-84A7-932647F3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" y="752946"/>
            <a:ext cx="6594265" cy="52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A4740-1A29-4444-8FCA-97E31FE396E1}"/>
              </a:ext>
            </a:extLst>
          </p:cNvPr>
          <p:cNvSpPr txBox="1"/>
          <p:nvPr/>
        </p:nvSpPr>
        <p:spPr>
          <a:xfrm>
            <a:off x="1059629" y="5959394"/>
            <a:ext cx="493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Scikit-Learn development team; </a:t>
            </a:r>
            <a:r>
              <a:rPr lang="en-US" dirty="0" err="1"/>
              <a:t>Pedregosa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6670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82501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K-</a:t>
            </a:r>
            <a:r>
              <a:rPr lang="en-US" sz="4400" dirty="0" err="1"/>
              <a:t>Mediods</a:t>
            </a:r>
            <a:r>
              <a:rPr lang="en-US" sz="4400" dirty="0"/>
              <a:t> and CLARA</a:t>
            </a:r>
          </a:p>
        </p:txBody>
      </p:sp>
    </p:spTree>
    <p:extLst>
      <p:ext uri="{BB962C8B-B14F-4D97-AF65-F5344CB8AC3E}">
        <p14:creationId xmlns:p14="http://schemas.microsoft.com/office/powerpoint/2010/main" val="2627270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 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</a:t>
            </a:r>
            <a:r>
              <a:rPr lang="en-US">
                <a:latin typeface="+mn-lt"/>
              </a:rPr>
              <a:t>with MapReduce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Highly scalable,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Is fast and efficient 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Selecting maximum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non-reachable samples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6F3DD9-D413-4245-9FF8-FF767B56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4" y="1201455"/>
            <a:ext cx="4715540" cy="46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81953" y="6095101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Optimized for uniform density clusters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in high dimensions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OPTICS</a:t>
            </a:r>
            <a:r>
              <a:rPr lang="en-US" dirty="0">
                <a:latin typeface="+mn-lt"/>
              </a:rPr>
              <a:t> algorithm 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to find adaptive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maters  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The reachability of each point is determined by the previously processed points in a cluster</a:t>
            </a: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dirty="0">
                <a:latin typeface="+mn-lt"/>
              </a:rPr>
              <a:t>Reachability calculated 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D3DE-454D-4463-01EE-12380639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14A7-DE5B-5E24-B75E-9D28C5E5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8B676-0D04-32CE-DA05-17E30AF41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Agglomerative clustering has computational efficiency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and memory of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Algorithm is sequential </a:t>
                </a:r>
              </a:p>
              <a:p>
                <a:pPr lvl="1"/>
                <a:r>
                  <a:rPr lang="en-US" dirty="0">
                    <a:latin typeface="+mn-lt"/>
                  </a:rPr>
                  <a:t>Agglomerative clustering is not suitable for large scale data mining</a:t>
                </a:r>
              </a:p>
              <a:p>
                <a:r>
                  <a:rPr lang="en-US" dirty="0">
                    <a:latin typeface="+mn-lt"/>
                  </a:rPr>
                  <a:t>K-medoid uses observations or medoids as cluster centers</a:t>
                </a:r>
              </a:p>
              <a:p>
                <a:pPr lvl="1"/>
                <a:r>
                  <a:rPr lang="en-US" dirty="0">
                    <a:latin typeface="+mn-lt"/>
                  </a:rPr>
                  <a:t>No sum of squares</a:t>
                </a:r>
              </a:p>
              <a:p>
                <a:pPr lvl="1"/>
                <a:r>
                  <a:rPr lang="en-US" dirty="0">
                    <a:latin typeface="+mn-lt"/>
                  </a:rPr>
                  <a:t>Works for any distance metric </a:t>
                </a:r>
              </a:p>
              <a:p>
                <a:r>
                  <a:rPr lang="en-US" dirty="0">
                    <a:latin typeface="+mn-lt"/>
                  </a:rPr>
                  <a:t>K-medoids produces </a:t>
                </a:r>
                <a:r>
                  <a:rPr lang="en-US" b="1" dirty="0">
                    <a:latin typeface="+mn-lt"/>
                  </a:rPr>
                  <a:t>convex clusters</a:t>
                </a:r>
              </a:p>
              <a:p>
                <a:r>
                  <a:rPr lang="en-US" dirty="0">
                    <a:latin typeface="+mn-lt"/>
                  </a:rPr>
                  <a:t>K-</a:t>
                </a:r>
                <a:r>
                  <a:rPr lang="en-US" dirty="0" err="1">
                    <a:latin typeface="+mn-lt"/>
                  </a:rPr>
                  <a:t>mediods</a:t>
                </a:r>
                <a:r>
                  <a:rPr lang="en-US" dirty="0">
                    <a:latin typeface="+mn-lt"/>
                  </a:rPr>
                  <a:t> produces </a:t>
                </a:r>
                <a:r>
                  <a:rPr lang="en-US" b="1" dirty="0">
                    <a:latin typeface="+mn-lt"/>
                  </a:rPr>
                  <a:t>flat cluster models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8B676-0D04-32CE-DA05-17E30AF41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8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a highly scalable adaptive hierarchical algorithm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at possible of fragmenting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162039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Construct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</a:t>
            </a:r>
          </a:p>
          <a:p>
            <a:pPr lvl="1"/>
            <a:r>
              <a:rPr lang="en-US" dirty="0">
                <a:latin typeface="+mn-lt"/>
              </a:rPr>
              <a:t>Sparse K-nearest-neighbor graph – use KD-tree or ball-tree </a:t>
            </a:r>
          </a:p>
          <a:p>
            <a:pPr lvl="1"/>
            <a:r>
              <a:rPr lang="en-US" dirty="0">
                <a:latin typeface="+mn-lt"/>
              </a:rPr>
              <a:t>Generally use symmetric nearest neighbors  </a:t>
            </a:r>
          </a:p>
          <a:p>
            <a:r>
              <a:rPr lang="en-US" dirty="0">
                <a:latin typeface="+mn-lt"/>
              </a:rPr>
              <a:t> 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similarity between the samples     </a:t>
            </a:r>
          </a:p>
          <a:p>
            <a:r>
              <a:rPr lang="en-US" dirty="0">
                <a:latin typeface="+mn-lt"/>
              </a:rPr>
              <a:t>The weighted association matrix is constructed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lvl="1"/>
            <a:r>
              <a:rPr lang="en-US" dirty="0">
                <a:latin typeface="+mn-lt"/>
              </a:rPr>
              <a:t>Need not be symmetric  </a:t>
            </a:r>
          </a:p>
        </p:txBody>
      </p:sp>
    </p:spTree>
    <p:extLst>
      <p:ext uri="{BB962C8B-B14F-4D97-AF65-F5344CB8AC3E}">
        <p14:creationId xmlns:p14="http://schemas.microsoft.com/office/powerpoint/2010/main" val="4188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graph Laplacian </a:t>
            </a:r>
          </a:p>
          <a:p>
            <a:r>
              <a:rPr lang="en-US" dirty="0">
                <a:latin typeface="+mn-lt"/>
              </a:rPr>
              <a:t>Perform clustering by portioning graph on eigenvectors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5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Each cluster has a </a:t>
                </a:r>
                <a:r>
                  <a:rPr lang="en-US" b="1" dirty="0">
                    <a:latin typeface="+mn-lt"/>
                  </a:rPr>
                  <a:t>medoid</a:t>
                </a:r>
                <a:r>
                  <a:rPr lang="en-US" dirty="0">
                    <a:latin typeface="+mn-lt"/>
                  </a:rPr>
                  <a:t>, the observation nearest the ‘center’</a:t>
                </a:r>
              </a:p>
              <a:p>
                <a:r>
                  <a:rPr lang="en-US" dirty="0">
                    <a:latin typeface="+mn-lt"/>
                  </a:rPr>
                  <a:t>Distance for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can be measured in any metric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a set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medoids,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the </a:t>
                </a:r>
                <a:r>
                  <a:rPr lang="en-US" b="1" dirty="0">
                    <a:latin typeface="+mn-lt"/>
                  </a:rPr>
                  <a:t>total deviation (TD)</a:t>
                </a:r>
                <a:r>
                  <a:rPr lang="en-US" dirty="0">
                    <a:latin typeface="+mn-lt"/>
                  </a:rPr>
                  <a:t> measures the compactness of the clusters: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Goal is to assign each observation to a cluster so that TD is minimized for the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clusters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eigenvalues and eigenvectors of the graph Laplacian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eigenvector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defines the cuts 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9140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5865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08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501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Plots of distribution of distance between pairwise random samples of points</a:t>
                </a:r>
              </a:p>
              <a:p>
                <a:r>
                  <a:rPr lang="en-US" dirty="0">
                    <a:latin typeface="+mn-lt"/>
                  </a:rPr>
                  <a:t> 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616" t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r>
              <a:rPr lang="en-US" b="1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3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variations of the k-medoids have been developed  </a:t>
            </a:r>
          </a:p>
          <a:p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algorithm, was an early k-medoid algorithm</a:t>
            </a:r>
          </a:p>
          <a:p>
            <a:r>
              <a:rPr lang="en-US" dirty="0">
                <a:latin typeface="+mn-lt"/>
              </a:rPr>
              <a:t>PAM algorithm has two steps:     </a:t>
            </a:r>
          </a:p>
          <a:p>
            <a:pPr lvl="1"/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lvl="1"/>
            <a:r>
              <a:rPr lang="en-US" b="1" dirty="0">
                <a:latin typeface="+mn-lt"/>
              </a:rPr>
              <a:t>Swap step </a:t>
            </a:r>
            <a:r>
              <a:rPr lang="en-US" dirty="0">
                <a:latin typeface="+mn-lt"/>
              </a:rPr>
              <a:t>improves cluster assignments    </a:t>
            </a:r>
          </a:p>
        </p:txBody>
      </p:sp>
    </p:spTree>
    <p:extLst>
      <p:ext uri="{BB962C8B-B14F-4D97-AF65-F5344CB8AC3E}">
        <p14:creationId xmlns:p14="http://schemas.microsoft.com/office/powerpoint/2010/main" val="21291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9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are the ideal properties of clusters?  </a:t>
            </a: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Different models and dissimilarity metrics will give different results</a:t>
            </a:r>
          </a:p>
          <a:p>
            <a:pPr lvl="1"/>
            <a:r>
              <a:rPr lang="en-US" sz="2800" dirty="0">
                <a:latin typeface="+mn-lt"/>
              </a:rPr>
              <a:t>Dissimilarity metrics usually matter more than model choice</a:t>
            </a:r>
          </a:p>
          <a:p>
            <a:pPr lvl="1"/>
            <a:r>
              <a:rPr lang="en-US" sz="2800" dirty="0">
                <a:latin typeface="+mn-lt"/>
              </a:rPr>
              <a:t>But which one should we use? </a:t>
            </a:r>
          </a:p>
          <a:p>
            <a:pPr lvl="1"/>
            <a:r>
              <a:rPr lang="en-US" sz="2800" dirty="0">
                <a:latin typeface="+mn-lt"/>
              </a:rPr>
              <a:t>No one </a:t>
            </a:r>
            <a:r>
              <a:rPr lang="en-US" sz="2800">
                <a:latin typeface="+mn-lt"/>
              </a:rPr>
              <a:t>best model!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Evaluation is a significant problem with for unsupervised learning</a:t>
            </a:r>
          </a:p>
          <a:p>
            <a:pPr lvl="1"/>
            <a:r>
              <a:rPr lang="en-US" sz="2800" dirty="0">
                <a:latin typeface="+mn-lt"/>
              </a:rPr>
              <a:t>There are no labels for objective evaluation</a:t>
            </a:r>
          </a:p>
          <a:p>
            <a:pPr lvl="1"/>
            <a:r>
              <a:rPr lang="en-US" sz="2800" dirty="0">
                <a:latin typeface="+mn-lt"/>
              </a:rPr>
              <a:t>Evaluation is often subjective</a:t>
            </a:r>
          </a:p>
          <a:p>
            <a:r>
              <a:rPr lang="en-US" dirty="0">
                <a:latin typeface="+mn-lt"/>
              </a:rPr>
              <a:t>But, do we have to pick one best model?</a:t>
            </a:r>
          </a:p>
          <a:p>
            <a:pPr lvl="1"/>
            <a:r>
              <a:rPr lang="en-US" sz="2800" dirty="0">
                <a:latin typeface="+mn-lt"/>
              </a:rPr>
              <a:t>No</a:t>
            </a:r>
          </a:p>
          <a:p>
            <a:pPr lvl="1"/>
            <a:r>
              <a:rPr lang="en-US" sz="2800" dirty="0">
                <a:latin typeface="+mn-lt"/>
              </a:rPr>
              <a:t>Different models can show different useful relationships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94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 was early k-medoid algorithm</a:t>
            </a:r>
          </a:p>
          <a:p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marL="0" indent="0"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Find first medoid by greedy algorithm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a medoid observation with minimum total deviation (TD)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m1 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Sequentially find remaining medoids by greedy partitioning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range(2,k):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find observation that partitions the observations with minimum TD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800" dirty="0">
              <a:latin typeface="+mn-lt"/>
              <a:cs typeface="Courier New" panose="02070309020205020404" pitchFamily="49" charset="0"/>
            </a:endParaRP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Build is a greedy algorithm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Once an observation is assigned as a medoid the assignment is fixed  </a:t>
            </a:r>
          </a:p>
          <a:p>
            <a:r>
              <a:rPr lang="en-US" dirty="0">
                <a:latin typeface="+mn-lt"/>
              </a:rPr>
              <a:t>Build algorithm empirically superior to random starts for k-medoids</a:t>
            </a:r>
          </a:p>
        </p:txBody>
      </p:sp>
    </p:spTree>
    <p:extLst>
      <p:ext uri="{BB962C8B-B14F-4D97-AF65-F5344CB8AC3E}">
        <p14:creationId xmlns:p14="http://schemas.microsoft.com/office/powerpoint/2010/main" val="26803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The swap step is complicated since changing medoids results in reassignment of at least some observations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Only keep swap if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reduced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Use the following notation: 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change in the </a:t>
                </a:r>
                <a:r>
                  <a:rPr lang="en-US" i="1" dirty="0">
                    <a:latin typeface="+mn-lt"/>
                    <a:cs typeface="Courier New" panose="02070309020205020404" pitchFamily="49" charset="0"/>
                  </a:rPr>
                  <a:t>TD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for a change in assignment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another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medoid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are currently assigned to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next nearest 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medoid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 swap candidate for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.,.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distance measure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8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1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the swap decreases total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2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can be positive or negative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7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21072</TotalTime>
  <Words>4282</Words>
  <Application>Microsoft Office PowerPoint</Application>
  <PresentationFormat>Widescreen</PresentationFormat>
  <Paragraphs>676</Paragraphs>
  <Slides>65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Algorithms for Non-Euclidean Spaces</vt:lpstr>
      <vt:lpstr>K-Mediods and CLARA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Affinity-Based Clustering Models</vt:lpstr>
      <vt:lpstr>Affinity Clustering </vt:lpstr>
      <vt:lpstr>Affinity Clustering </vt:lpstr>
      <vt:lpstr>Affinity Clustering </vt:lpstr>
      <vt:lpstr>Affinity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823</cp:revision>
  <dcterms:created xsi:type="dcterms:W3CDTF">2020-07-25T22:15:22Z</dcterms:created>
  <dcterms:modified xsi:type="dcterms:W3CDTF">2025-04-08T16:00:02Z</dcterms:modified>
</cp:coreProperties>
</file>